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sldIdLst>
    <p:sldId id="256" r:id="rId3"/>
    <p:sldId id="317" r:id="rId4"/>
    <p:sldId id="319" r:id="rId5"/>
    <p:sldId id="350" r:id="rId6"/>
    <p:sldId id="336" r:id="rId7"/>
    <p:sldId id="329" r:id="rId8"/>
    <p:sldId id="348" r:id="rId9"/>
    <p:sldId id="351" r:id="rId10"/>
    <p:sldId id="349" r:id="rId11"/>
    <p:sldId id="345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8942D-2352-486A-8F5C-39ADC51D61C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F2B1B-F08A-4EB9-995F-EF6BCAA6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9298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6B11-0756-48F4-B7EF-DAA96F5C6FED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6C783-A048-4A59-9634-AE13E8F1E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813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D9D-5EF7-4102-B0B9-E141067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5BDA-CEAD-411D-9A9D-2B204C42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C385C-A20A-46E2-8D94-B56AC134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D9FC-7584-4281-9475-A493FDF6D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55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8D9732-F843-44EB-89E5-C275931C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1E4679-3AD0-4CF0-8F2D-BE44D585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A0E974-C057-4FA3-9CA8-E009107A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E89-B17C-4EEA-8521-AAF1ECCF6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2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5EC5-B860-42CB-84A0-3F8A0542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2D4E-6331-4C7C-B3EE-7149F8E0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660F6-0FBE-45A0-A169-A4FD4BF9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4486-E0CF-4278-A637-B1D6D6E32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37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D9D-5EF7-4102-B0B9-E1410672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5BDA-CEAD-411D-9A9D-2B204C42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C385C-A20A-46E2-8D94-B56AC134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D9FC-7584-4281-9475-A493FDF6D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8714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9B36-C44E-4425-A174-7373FE60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C283-93AE-460D-B505-7EAB9401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0709-6DF0-44B0-A6F4-4F6550F2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CEE3-017D-4AB2-AD4F-43C56E6F8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654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DAFC4-D07B-4EB8-B743-5F1437F5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DFD074-32E5-4D68-A8BD-3FBFBF41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A70B3-73AD-4D70-9BD2-08E9EFF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A9BB-4990-4E35-8323-BEB709A6D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58498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8D9732-F843-44EB-89E5-C275931C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1E4679-3AD0-4CF0-8F2D-BE44D585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A0E974-C057-4FA3-9CA8-E009107A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E89-B17C-4EEA-8521-AAF1ECCF6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8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64F3CF-774E-4CBB-B699-FD7E32B6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D17D92-561D-4885-89EE-BA4C843A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605494-BEA5-40A5-B331-0B9C6304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6915-CF4C-4AF6-90B8-136C73B17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61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76CF37-2353-4E20-867A-C4B5EE81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26EB48-1B79-4D28-9B07-7189E108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EA360A-25F1-47C3-9A9D-BCCE068A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A083-5BBB-49EF-956B-8423FEDD3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B79AA3-6961-49C6-A999-8F2B40D2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136317-877D-406A-AD79-B05A25D4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63ADF4-7D23-4A52-BEC3-F2C37C9C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9E4D-C3C4-45E4-9CF2-22F60941D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7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5ACAD-DB11-41F9-97AF-3F885FE9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CB6BC-C85D-4D45-825F-C5A1D11D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1417E0-A822-4B5B-A17B-56F045D5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931D-B344-4B27-B910-4F3E00B1A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4077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CA3C-1CA9-44DD-8CA5-6F72CBD4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3597A-3EAD-4648-B187-DFF94EA0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2838-CB70-4FD1-B338-CF71D076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7F6E-7EB1-4946-8826-9D3EA6428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8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F9076-5FD2-4127-94BD-BB1A89CB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74571-45E9-4E7D-98ED-E7212A6C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FA119-F035-4792-B5C1-956A75E3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259E-3F29-45EE-A1B8-479D4F52C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6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AA5-08A3-2944-99A0-25DEC040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1315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DEDC-7697-4847-8F03-E41ACCDA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193228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FC91-D6E2-8041-844B-8968DAE3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984071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01E0-D44F-8D49-8EF9-A104797B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358018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6B11-0756-48F4-B7EF-DAA96F5C6FED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6C783-A048-4A59-9634-AE13E8F1E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460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6B11-0756-48F4-B7EF-DAA96F5C6FED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6C783-A048-4A59-9634-AE13E8F1E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376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6B11-0756-48F4-B7EF-DAA96F5C6FED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6C783-A048-4A59-9634-AE13E8F1E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567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D4D1E5-E188-6848-B18F-05B16A9C2D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943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E48E95-B044-46A1-AC56-4BF7C29F0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563D88-D18B-4451-9F1F-B3D358ECA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3BB5-C629-4869-A2D4-58C9AC201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6BC5C-AB56-454E-B831-2A24E2411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AF69-A9A3-439E-B034-57301800B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32990D-016A-429A-8389-3B6C1DE62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EE464D80-F457-4AA3-B7CB-8ED54B2954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988"/>
            <a:ext cx="121920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146" y="1117602"/>
            <a:ext cx="10515600" cy="3583708"/>
          </a:xfrm>
        </p:spPr>
        <p:txBody>
          <a:bodyPr/>
          <a:lstStyle/>
          <a:p>
            <a:endParaRPr lang="en-US" dirty="0"/>
          </a:p>
          <a:p>
            <a:pPr marL="50800" indent="0">
              <a:buNone/>
            </a:pP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13552" y="1588997"/>
            <a:ext cx="9155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RETOOLING OF SENIOR SCHOOL TEACHERS ON COMPETENCY BASED EDUCATION (CBE) AND COMPETENCY BASED ASSESSMENT (CBA)</a:t>
            </a:r>
          </a:p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b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400" b="1" dirty="0">
                <a:solidFill>
                  <a:srgbClr val="C00000"/>
                </a:solidFill>
                <a:latin typeface="Agency FB" panose="020B0503020202020204" pitchFamily="34" charset="0"/>
              </a:rPr>
              <a:t>Community Service Learning </a:t>
            </a:r>
          </a:p>
          <a:p>
            <a:pPr algn="ctr"/>
            <a:endParaRPr lang="en-US" sz="4000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</a:rPr>
              <a:t>August,2025</a:t>
            </a:r>
          </a:p>
        </p:txBody>
      </p:sp>
    </p:spTree>
    <p:extLst>
      <p:ext uri="{BB962C8B-B14F-4D97-AF65-F5344CB8AC3E}">
        <p14:creationId xmlns:p14="http://schemas.microsoft.com/office/powerpoint/2010/main" val="300454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26939A-8462-4F5C-BA6A-23079E82E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34988"/>
          </a:xfrm>
        </p:spPr>
        <p:txBody>
          <a:bodyPr/>
          <a:lstStyle/>
          <a:p>
            <a:r>
              <a:rPr lang="en-GB" altLang="en-US" sz="3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Skills &amp; Competencies in CSL:  </a:t>
            </a:r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DA73-6D41-4BC0-8908-24BC5B0FD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640"/>
            <a:ext cx="10515600" cy="4752542"/>
          </a:xfrm>
        </p:spPr>
        <p:txBody>
          <a:bodyPr/>
          <a:lstStyle/>
          <a:p>
            <a:pPr marL="1200150" indent="-1200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x-none" sz="2400" b="1" dirty="0">
                <a:ea typeface="MS Gothic" panose="020B0609070205080204" pitchFamily="49" charset="-128"/>
              </a:rPr>
              <a:t>Research</a:t>
            </a:r>
            <a:r>
              <a:rPr lang="en-US" sz="2400" b="1" dirty="0">
                <a:ea typeface="MS Gothic" panose="020B0609070205080204" pitchFamily="49" charset="-128"/>
              </a:rPr>
              <a:t> skills: </a:t>
            </a:r>
            <a:r>
              <a:rPr lang="en-US" sz="2400" dirty="0">
                <a:solidFill>
                  <a:srgbClr val="000000"/>
                </a:solidFill>
                <a:ea typeface="Arial Narrow" panose="020B0606020202030204" pitchFamily="34" charset="0"/>
              </a:rPr>
              <a:t> as they investigate PCIs to address, collect  data as evidence, </a:t>
            </a:r>
            <a:r>
              <a:rPr lang="x-none" sz="2400" dirty="0">
                <a:solidFill>
                  <a:srgbClr val="000000"/>
                </a:solidFill>
                <a:ea typeface="MS Gothic" panose="020B0609070205080204" pitchFamily="49" charset="-128"/>
              </a:rPr>
              <a:t>analyse information</a:t>
            </a:r>
            <a:r>
              <a:rPr lang="en-US" sz="2400" dirty="0">
                <a:solidFill>
                  <a:srgbClr val="000000"/>
                </a:solidFill>
                <a:ea typeface="MS Gothic" panose="020B0609070205080204" pitchFamily="49" charset="-128"/>
              </a:rPr>
              <a:t>, </a:t>
            </a:r>
            <a:r>
              <a:rPr lang="x-none" sz="2400" dirty="0">
                <a:solidFill>
                  <a:srgbClr val="000000"/>
                </a:solidFill>
                <a:ea typeface="MS Gothic" panose="020B0609070205080204" pitchFamily="49" charset="-128"/>
              </a:rPr>
              <a:t>present </a:t>
            </a:r>
            <a:r>
              <a:rPr lang="en-US" sz="2400" dirty="0">
                <a:solidFill>
                  <a:srgbClr val="000000"/>
                </a:solidFill>
                <a:ea typeface="MS Gothic" panose="020B0609070205080204" pitchFamily="49" charset="-128"/>
              </a:rPr>
              <a:t>it and draw conclusions</a:t>
            </a:r>
            <a:r>
              <a:rPr lang="x-none" sz="2400" dirty="0">
                <a:solidFill>
                  <a:srgbClr val="000000"/>
                </a:solidFill>
                <a:ea typeface="MS Gothic" panose="020B0609070205080204" pitchFamily="49" charset="-128"/>
              </a:rPr>
              <a:t>. </a:t>
            </a:r>
            <a:endParaRPr lang="en-US" sz="2400" b="1" dirty="0">
              <a:ea typeface="MS Gothic" panose="020B0609070205080204" pitchFamily="49" charset="-128"/>
            </a:endParaRPr>
          </a:p>
          <a:p>
            <a:pPr marL="1200150" indent="-12001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x-none" sz="2400" b="1" dirty="0">
                <a:ea typeface="MS Gothic" panose="020B0609070205080204" pitchFamily="49" charset="-128"/>
              </a:rPr>
              <a:t>Communication</a:t>
            </a:r>
            <a:r>
              <a:rPr lang="en-US" sz="2400" b="1" dirty="0">
                <a:ea typeface="MS Gothic" panose="020B0609070205080204" pitchFamily="49" charset="-128"/>
              </a:rPr>
              <a:t> &amp; collaboration: </a:t>
            </a:r>
            <a:r>
              <a:rPr lang="en-US" sz="2400" dirty="0">
                <a:solidFill>
                  <a:srgbClr val="000000"/>
                </a:solidFill>
                <a:ea typeface="MS Gothic" panose="020B0609070205080204" pitchFamily="49" charset="-128"/>
              </a:rPr>
              <a:t>as they engage with peers and school community members through listening actively, asking questions, doing presentations etc.</a:t>
            </a:r>
            <a:endParaRPr lang="en-US" sz="2400" b="1" dirty="0">
              <a:ea typeface="MS Gothic" panose="020B0609070205080204" pitchFamily="49" charset="-128"/>
            </a:endParaRPr>
          </a:p>
          <a:p>
            <a:pPr marL="1200150" indent="-12001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x-none" sz="2400" b="1" dirty="0">
                <a:ea typeface="MS Gothic" panose="020B0609070205080204" pitchFamily="49" charset="-128"/>
              </a:rPr>
              <a:t>Citizenship</a:t>
            </a:r>
            <a:r>
              <a:rPr lang="en-US" sz="2400" b="1" dirty="0">
                <a:ea typeface="MS Gothic" panose="020B0609070205080204" pitchFamily="49" charset="-128"/>
              </a:rPr>
              <a:t>:</a:t>
            </a:r>
            <a:r>
              <a:rPr lang="x-none" sz="2400" b="1" dirty="0">
                <a:solidFill>
                  <a:srgbClr val="000000"/>
                </a:solidFill>
                <a:ea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Arial Narrow" panose="020B0606020202030204" pitchFamily="34" charset="0"/>
              </a:rPr>
              <a:t>as they </a:t>
            </a:r>
            <a:r>
              <a:rPr lang="x-none" sz="2400" dirty="0">
                <a:solidFill>
                  <a:srgbClr val="000000"/>
                </a:solidFill>
                <a:ea typeface="Arial Unicode MS"/>
              </a:rPr>
              <a:t>e</a:t>
            </a:r>
            <a:r>
              <a:rPr lang="x-none" sz="2400" dirty="0">
                <a:ea typeface="Arial" panose="020B0604020202020204" pitchFamily="34" charset="0"/>
              </a:rPr>
              <a:t>xplore opportunities for engag</a:t>
            </a:r>
            <a:r>
              <a:rPr lang="en-US" sz="2400" dirty="0" err="1">
                <a:ea typeface="Arial" panose="020B0604020202020204" pitchFamily="34" charset="0"/>
              </a:rPr>
              <a:t>ing</a:t>
            </a:r>
            <a:r>
              <a:rPr lang="en-US" sz="2400" dirty="0">
                <a:ea typeface="Arial" panose="020B0604020202020204" pitchFamily="34" charset="0"/>
              </a:rPr>
              <a:t> with community and provide services for the common good.</a:t>
            </a:r>
            <a:endParaRPr lang="en-US" sz="2400" b="1" dirty="0">
              <a:ea typeface="MS Gothic" panose="020B0609070205080204" pitchFamily="49" charset="-128"/>
            </a:endParaRPr>
          </a:p>
          <a:p>
            <a:pPr marL="1200150" indent="-12001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000000"/>
                </a:solidFill>
                <a:ea typeface="Arial Narrow" panose="020B0606020202030204" pitchFamily="34" charset="0"/>
              </a:rPr>
              <a:t>Leadership skills</a:t>
            </a:r>
            <a:r>
              <a:rPr lang="en-GB" sz="2400" dirty="0">
                <a:solidFill>
                  <a:srgbClr val="000000"/>
                </a:solidFill>
                <a:ea typeface="Arial Narrow" panose="020B0606020202030204" pitchFamily="34" charset="0"/>
              </a:rPr>
              <a:t>: Learners develop leadership skills as they take up and lead various roles and responsibilities within the CSL activity.</a:t>
            </a:r>
            <a:endParaRPr lang="en-US" sz="2400" dirty="0">
              <a:ea typeface="Calibri" panose="020F0502020204030204" pitchFamily="34" charset="0"/>
            </a:endParaRPr>
          </a:p>
          <a:p>
            <a:pPr marL="1200150" indent="-12001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000000"/>
                </a:solidFill>
                <a:ea typeface="Arial Narrow" panose="020B0606020202030204" pitchFamily="34" charset="0"/>
              </a:rPr>
              <a:t>Financial Literacy Skills:</a:t>
            </a:r>
            <a:r>
              <a:rPr lang="en-GB" sz="2400" dirty="0">
                <a:solidFill>
                  <a:srgbClr val="000000"/>
                </a:solidFill>
                <a:ea typeface="Arial Narrow" panose="020B0606020202030204" pitchFamily="34" charset="0"/>
              </a:rPr>
              <a:t> as they prepare the CSL project’s budget, source funding, utilise resources efficiently and account for the resources.</a:t>
            </a:r>
            <a:endParaRPr lang="en-US" sz="2400" dirty="0">
              <a:ea typeface="Calibri" panose="020F0502020204030204" pitchFamily="34" charset="0"/>
            </a:endParaRPr>
          </a:p>
          <a:p>
            <a:pPr marL="1143000" indent="-1143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000000"/>
                </a:solidFill>
                <a:ea typeface="Arial Narrow" panose="020B0606020202030204" pitchFamily="34" charset="0"/>
              </a:rPr>
              <a:t>Entrepreneurship</a:t>
            </a:r>
            <a:r>
              <a:rPr lang="en-GB" sz="2400" dirty="0">
                <a:solidFill>
                  <a:srgbClr val="000000"/>
                </a:solidFill>
                <a:ea typeface="Arial Narrow" panose="020B0606020202030204" pitchFamily="34" charset="0"/>
              </a:rPr>
              <a:t>: as they consider projects or innovations that addresses gaps and generate income in the long run.</a:t>
            </a:r>
            <a:endParaRPr lang="en-US" sz="2400" dirty="0">
              <a:ea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D026B21E-542D-4DE1-A6B8-CCE157040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2" y="1500187"/>
            <a:ext cx="6427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gerian" panose="04020705040A02060702" pitchFamily="82" charset="0"/>
                <a:ea typeface="STHupo" panose="020B0503020204020204" pitchFamily="2" charset="-122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869E23-8170-484F-B91D-09B6C388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457325"/>
            <a:ext cx="22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01D6385F-2534-4DD8-B1BB-468880510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395288"/>
            <a:ext cx="890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ESSENCE STATEMENT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185F5A7E-C148-44CF-A95E-5EE39D22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0"/>
            <a:ext cx="11753850" cy="71711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27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700" dirty="0"/>
              <a:t>                             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dirty="0">
                <a:latin typeface="+mn-lt"/>
              </a:rPr>
              <a:t>It is globally and increasingly acknowledged that involving learners in </a:t>
            </a:r>
            <a:r>
              <a:rPr lang="en-GB" altLang="en-US" b="1" dirty="0">
                <a:latin typeface="+mn-lt"/>
              </a:rPr>
              <a:t>community service </a:t>
            </a:r>
            <a:r>
              <a:rPr lang="en-GB" altLang="en-US" dirty="0">
                <a:latin typeface="+mn-lt"/>
              </a:rPr>
              <a:t>has long-lasting impact on themselves and society at large. Community Service Learning (CSL) extends learning beyond the classroom into the community.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dirty="0">
                <a:latin typeface="+mn-lt"/>
              </a:rPr>
              <a:t>Learning happens experientially by integrating formal learning to age-appropriate communal activities/projects. Leaners initiate designing of solutions to issues/challenges in the community.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dirty="0"/>
              <a:t>CSL enhances holistic development of learners, promotes citizenship, social responsibility and collaboration with different stakeholders in the community for the good of all.  </a:t>
            </a:r>
            <a:endParaRPr lang="en-GB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+mn-lt"/>
              </a:rPr>
              <a:t> </a:t>
            </a:r>
            <a:endParaRPr lang="en-US" altLang="en-US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8394B4D-A0E1-4752-A8A3-E281793F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457325"/>
            <a:ext cx="22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8E5D-2BDD-4BC6-9112-3497CF2A0156}"/>
              </a:ext>
            </a:extLst>
          </p:cNvPr>
          <p:cNvSpPr txBox="1"/>
          <p:nvPr/>
        </p:nvSpPr>
        <p:spPr>
          <a:xfrm>
            <a:off x="458788" y="522288"/>
            <a:ext cx="11388725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  <a:cs typeface="+mn-cs"/>
              </a:rPr>
              <a:t>Activity 1: Group Work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+mn-lt"/>
              <a:cs typeface="+mn-cs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3600" dirty="0">
                <a:latin typeface="+mn-lt"/>
                <a:cs typeface="+mn-cs"/>
              </a:rPr>
              <a:t>Based on the CSL essence statement, discuss and suggest what should be incorporated in the general learning outcomes? </a:t>
            </a:r>
            <a:r>
              <a:rPr lang="en-GB" sz="3600" i="1" dirty="0">
                <a:latin typeface="+mn-lt"/>
                <a:cs typeface="+mn-cs"/>
              </a:rPr>
              <a:t>(Suggest 3 key outcomes)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i="1" dirty="0">
              <a:latin typeface="+mn-lt"/>
              <a:cs typeface="+mn-cs"/>
            </a:endParaRPr>
          </a:p>
          <a:p>
            <a:pPr marL="514350" indent="-514350">
              <a:buFontTx/>
              <a:buAutoNum type="alphaLcParenR"/>
              <a:defRPr/>
            </a:pPr>
            <a:r>
              <a:rPr lang="en-US" sz="3600" dirty="0">
                <a:ea typeface="MS Mincho" panose="02020609040205080304" pitchFamily="49" charset="-128"/>
                <a:cs typeface="Times New Roman" panose="02020603050405020304" pitchFamily="18" charset="0"/>
              </a:rPr>
              <a:t>Discuss and suggest key principles  that should guide the implementation of CSL</a:t>
            </a:r>
            <a:r>
              <a:rPr lang="en-GB" sz="3600" dirty="0">
                <a:latin typeface="+mn-lt"/>
                <a:cs typeface="+mn-cs"/>
              </a:rPr>
              <a:t>. </a:t>
            </a:r>
            <a:r>
              <a:rPr lang="en-GB" sz="3600" i="1" dirty="0"/>
              <a:t>(Suggest 3 key principles)</a:t>
            </a:r>
          </a:p>
          <a:p>
            <a:pPr>
              <a:defRPr/>
            </a:pPr>
            <a:endParaRPr lang="en-GB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8DD8-FA76-E25E-8013-278297BF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442FF9-E2D8-64F5-36DA-08727258B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457325"/>
            <a:ext cx="22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1">
            <a:extLst>
              <a:ext uri="{FF2B5EF4-FFF2-40B4-BE49-F238E27FC236}">
                <a16:creationId xmlns:a16="http://schemas.microsoft.com/office/drawing/2014/main" id="{34D44688-2571-E161-A1F7-433418E1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1763"/>
            <a:ext cx="911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 LEARNING OUTCOMES OF CSL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65A3D-5CFB-A94C-CD0D-2A3229852C8A}"/>
              </a:ext>
            </a:extLst>
          </p:cNvPr>
          <p:cNvSpPr txBox="1"/>
          <p:nvPr/>
        </p:nvSpPr>
        <p:spPr>
          <a:xfrm>
            <a:off x="458788" y="522288"/>
            <a:ext cx="11388725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By the end of the Middle School level, the learner should be able to:</a:t>
            </a:r>
            <a:endParaRPr lang="en-US" sz="2400" b="1" dirty="0">
              <a:latin typeface="+mn-lt"/>
              <a:cs typeface="+mn-cs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Apply knowledge, values and positive attitudes to address needs and challenges in their immediate community.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Utilise basic research, leadership, communication, financial and entrepreneurship skills to address challenges in their immediate community.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Participate in relevant projects within the school and the community for mutual benefit and learning.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Participate in local and national community activities as responsible citizens.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Embrace moral values and positive attitudes in their day-to-day life.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sz="2800" dirty="0">
                <a:latin typeface="+mn-lt"/>
                <a:cs typeface="+mn-cs"/>
              </a:rPr>
              <a:t>Appreciate diversity for harmonious living within the community.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777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D93E-36CF-40B6-95BA-E5C2837B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1762"/>
          </a:xfrm>
        </p:spPr>
        <p:txBody>
          <a:bodyPr/>
          <a:lstStyle/>
          <a:p>
            <a:pPr algn="ctr">
              <a:defRPr/>
            </a:pPr>
            <a:r>
              <a:rPr lang="en-GB" sz="3200" b="1" dirty="0">
                <a:latin typeface="+mn-lt"/>
              </a:rPr>
              <a:t>Principles of CSL in Basic Education</a:t>
            </a: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US" sz="1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 </a:t>
            </a:r>
            <a:br>
              <a:rPr lang="en-GB" sz="32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56E42-F9BD-40D9-B21E-C945462FA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848412"/>
            <a:ext cx="10974388" cy="5151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dirty="0">
                <a:ea typeface="MS Mincho" panose="02020609040205080304" pitchFamily="49" charset="-128"/>
                <a:cs typeface="Times New Roman" panose="02020603050405020304" pitchFamily="18" charset="0"/>
              </a:rPr>
              <a:t>The key principles  that will guide the implementation of CSL at Senior School include:</a:t>
            </a:r>
          </a:p>
          <a:p>
            <a:pPr marL="1485900" indent="-1485900">
              <a:buFont typeface="Arial" panose="020B0604020202020204" pitchFamily="34" charset="0"/>
              <a:buNone/>
              <a:defRPr/>
            </a:pPr>
            <a:r>
              <a:rPr lang="en-GB" sz="3200" dirty="0"/>
              <a:t>1. Collaboration- </a:t>
            </a:r>
            <a:r>
              <a:rPr lang="en-GB" sz="3200" i="1" dirty="0"/>
              <a:t>variety of stakeholders' engagements, inclusivity, whole school approach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dirty="0"/>
              <a:t>2. Social Responsibility- </a:t>
            </a:r>
            <a:r>
              <a:rPr lang="en-US" sz="3200" i="1" dirty="0"/>
              <a:t>being counted in the society.</a:t>
            </a:r>
          </a:p>
          <a:p>
            <a:pPr marL="1524000" indent="-1524000">
              <a:buFont typeface="Arial" panose="020B0604020202020204" pitchFamily="34" charset="0"/>
              <a:buNone/>
              <a:defRPr/>
            </a:pPr>
            <a:r>
              <a:rPr lang="en-US" sz="3200" dirty="0"/>
              <a:t>3. Reflection- </a:t>
            </a:r>
            <a:r>
              <a:rPr lang="en-US" sz="3200" i="1" dirty="0"/>
              <a:t>the use of ‘action research’ model- plan, act, observe and reflect.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dirty="0"/>
              <a:t>4. Community-centeredness- </a:t>
            </a:r>
            <a:r>
              <a:rPr lang="en-US" sz="3200" i="1" dirty="0"/>
              <a:t>focus on local community issues</a:t>
            </a:r>
          </a:p>
          <a:p>
            <a:pPr marL="0" indent="0">
              <a:buNone/>
              <a:defRPr/>
            </a:pPr>
            <a:r>
              <a:rPr lang="en-US" sz="3200" dirty="0"/>
              <a:t>5. Reciprocity- </a:t>
            </a:r>
            <a:r>
              <a:rPr lang="en-US" sz="3200" i="1" dirty="0"/>
              <a:t>simultaneous benefits to leaners &amp; community</a:t>
            </a:r>
          </a:p>
          <a:p>
            <a:pPr marL="1428750" indent="-1428750">
              <a:buFont typeface="Arial" panose="020B0604020202020204" pitchFamily="34" charset="0"/>
              <a:buNone/>
              <a:defRPr/>
            </a:pPr>
            <a:r>
              <a:rPr lang="en-US" sz="3200" dirty="0"/>
              <a:t>6. Learning orientation- </a:t>
            </a:r>
            <a:r>
              <a:rPr lang="en-US" sz="3200" i="1" dirty="0"/>
              <a:t>done within the confines of curriculum experiences, uses age-appropriate activities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F20C14A-C7E4-45B9-9B84-D4F4245A5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    </a:t>
            </a:r>
            <a:br>
              <a:rPr lang="en-GB" sz="3200" b="1" dirty="0"/>
            </a:br>
            <a:r>
              <a:rPr lang="en-GB" sz="3200" b="1" dirty="0"/>
              <a:t>          IMPLEMENTATION OF CSL</a:t>
            </a:r>
            <a:br>
              <a:rPr lang="en-GB" sz="3200" b="1" dirty="0"/>
            </a:br>
            <a:br>
              <a:rPr lang="en-GB" altLang="en-US" sz="3200" b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endParaRPr lang="en-US" altLang="en-US" sz="3200" b="1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FFB5-E08F-4480-B2E8-2E926915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02" y="1082932"/>
            <a:ext cx="11154048" cy="469213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b="1" dirty="0"/>
              <a:t>Key milestones for assessing a CSL project include:</a:t>
            </a:r>
          </a:p>
          <a:p>
            <a:pPr marL="895350" indent="-895350">
              <a:buFont typeface="+mj-lt"/>
              <a:buAutoNum type="arabicParenR"/>
              <a:defRPr/>
            </a:pPr>
            <a:r>
              <a:rPr lang="en-US" sz="3200" dirty="0"/>
              <a:t>Identification of an issue/problem/gap in the     community backed by collected evidence. </a:t>
            </a:r>
            <a:r>
              <a:rPr lang="en-US" sz="2400" i="1" dirty="0"/>
              <a:t>(problem statement)</a:t>
            </a:r>
          </a:p>
          <a:p>
            <a:pPr marL="895350" indent="-895350">
              <a:buFont typeface="+mj-lt"/>
              <a:buAutoNum type="arabicParenR"/>
              <a:defRPr/>
            </a:pPr>
            <a:endParaRPr lang="en-US" sz="2400" i="1" dirty="0"/>
          </a:p>
          <a:p>
            <a:pPr marL="895350" indent="-895350">
              <a:buFont typeface="+mj-lt"/>
              <a:buAutoNum type="arabicParenR"/>
              <a:defRPr/>
            </a:pPr>
            <a:r>
              <a:rPr lang="en-US" sz="3200" dirty="0"/>
              <a:t>Designing authentic solutions to address the identified problem.</a:t>
            </a:r>
            <a:r>
              <a:rPr lang="en-US" sz="3200" i="1" dirty="0"/>
              <a:t> </a:t>
            </a:r>
            <a:r>
              <a:rPr lang="en-US" sz="2400" i="1" dirty="0"/>
              <a:t>(solution statement)</a:t>
            </a:r>
          </a:p>
          <a:p>
            <a:pPr marL="895350" indent="-895350">
              <a:buFont typeface="+mj-lt"/>
              <a:buAutoNum type="arabicParenR"/>
              <a:defRPr/>
            </a:pPr>
            <a:endParaRPr lang="en-US" sz="2400" i="1" dirty="0"/>
          </a:p>
          <a:p>
            <a:pPr marL="895350" indent="-895350">
              <a:buFont typeface="+mj-lt"/>
              <a:buAutoNum type="arabicParenR"/>
              <a:defRPr/>
            </a:pPr>
            <a:r>
              <a:rPr lang="en-US" sz="3200" dirty="0"/>
              <a:t>Drawing a plan for the implementation of the designed solution in the community.</a:t>
            </a:r>
            <a:r>
              <a:rPr lang="en-US" sz="2400" i="1" dirty="0"/>
              <a:t> (plan/implementation matrix)</a:t>
            </a:r>
          </a:p>
          <a:p>
            <a:pPr marL="1343025" indent="-1343025">
              <a:buNone/>
              <a:defRPr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trike="sngStrik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4F170FD-793B-4409-BC2D-D251BF682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dirty="0"/>
              <a:t>           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C16B-9049-4D0B-BC91-8C86B7EE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1457326"/>
            <a:ext cx="9953625" cy="4267200"/>
          </a:xfrm>
        </p:spPr>
        <p:txBody>
          <a:bodyPr/>
          <a:lstStyle/>
          <a:p>
            <a:pPr marL="990600" indent="-990600">
              <a:buNone/>
              <a:defRPr/>
            </a:pPr>
            <a:r>
              <a:rPr lang="en-US" sz="3200" dirty="0"/>
              <a:t>     4) Implementing the solution(s)- execute safely, prudently and in accordance with the validated plan. </a:t>
            </a:r>
            <a:r>
              <a:rPr lang="en-US" sz="2400" i="1" dirty="0"/>
              <a:t>(filled remarks on implementation matrix, and evidences)</a:t>
            </a:r>
          </a:p>
          <a:p>
            <a:pPr marL="990600" indent="-990600">
              <a:buNone/>
              <a:defRPr/>
            </a:pPr>
            <a:endParaRPr lang="en-US" sz="2400" i="1" dirty="0"/>
          </a:p>
          <a:p>
            <a:pPr marL="990600" indent="-990600">
              <a:buNone/>
              <a:defRPr/>
            </a:pPr>
            <a:r>
              <a:rPr lang="en-US" sz="3200" dirty="0"/>
              <a:t>     5) Collecting, reporting and showcasing the outcomes and experiences of the completed project. </a:t>
            </a:r>
            <a:r>
              <a:rPr lang="en-US" sz="2400" i="1" dirty="0"/>
              <a:t>(filled report template)</a:t>
            </a:r>
          </a:p>
          <a:p>
            <a:pPr marL="990600" indent="-990600">
              <a:buNone/>
              <a:defRPr/>
            </a:pPr>
            <a:endParaRPr lang="en-US" sz="2400" i="1" dirty="0"/>
          </a:p>
          <a:p>
            <a:pPr marL="0" indent="0">
              <a:buNone/>
              <a:defRPr/>
            </a:pPr>
            <a:r>
              <a:rPr lang="en-US" sz="3200" dirty="0"/>
              <a:t>      6) Reflecting and own applications. </a:t>
            </a:r>
            <a:r>
              <a:rPr lang="en-US" sz="2400" i="1" dirty="0"/>
              <a:t>(individual journals)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8AF0-0085-2F68-94BE-99E42B72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62D3AB-ECCA-FEE9-C0CB-0E50E35B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457325"/>
            <a:ext cx="22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11D27-1832-F759-75C2-18B3C1FADE12}"/>
              </a:ext>
            </a:extLst>
          </p:cNvPr>
          <p:cNvSpPr txBox="1"/>
          <p:nvPr/>
        </p:nvSpPr>
        <p:spPr>
          <a:xfrm>
            <a:off x="458788" y="522288"/>
            <a:ext cx="1138872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  <a:cs typeface="+mn-cs"/>
              </a:rPr>
              <a:t>Activity 2: Group Work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  <a:cs typeface="+mn-cs"/>
              </a:rPr>
              <a:t>Imagine you’re Grade 10 students, brainstorm and produce a CSL project. Assuming its successfully completed, prepare a presentation </a:t>
            </a:r>
            <a:r>
              <a:rPr lang="en-GB" sz="3600" dirty="0"/>
              <a:t>based on the CSL milestones?</a:t>
            </a:r>
            <a:r>
              <a:rPr lang="en-GB" sz="3600" dirty="0">
                <a:latin typeface="+mn-lt"/>
                <a:cs typeface="+mn-cs"/>
              </a:rPr>
              <a:t> </a:t>
            </a:r>
            <a:endParaRPr lang="en-GB" sz="3600" i="1" dirty="0">
              <a:latin typeface="+mn-lt"/>
              <a:cs typeface="+mn-cs"/>
            </a:endParaRPr>
          </a:p>
          <a:p>
            <a:pPr>
              <a:defRPr/>
            </a:pPr>
            <a:endParaRPr lang="en-GB" sz="2800" dirty="0">
              <a:latin typeface="+mn-lt"/>
              <a:cs typeface="+mn-cs"/>
            </a:endParaRPr>
          </a:p>
          <a:p>
            <a:pPr>
              <a:defRPr/>
            </a:pPr>
            <a:endParaRPr lang="en-GB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117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08D3-0393-EFC6-3753-48DB2AF7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0976"/>
            <a:ext cx="7246937" cy="657224"/>
          </a:xfrm>
        </p:spPr>
        <p:txBody>
          <a:bodyPr/>
          <a:lstStyle/>
          <a:p>
            <a:r>
              <a:rPr lang="en-GB" sz="3200" dirty="0"/>
              <a:t>STRANDS &amp; SUB STRANDS IN CSL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F969CB-F575-BDCC-07C2-EFE1DFD673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64242"/>
              </p:ext>
            </p:extLst>
          </p:nvPr>
        </p:nvGraphicFramePr>
        <p:xfrm>
          <a:off x="400052" y="666751"/>
          <a:ext cx="10952160" cy="6782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6472">
                  <a:extLst>
                    <a:ext uri="{9D8B030D-6E8A-4147-A177-3AD203B41FA5}">
                      <a16:colId xmlns:a16="http://schemas.microsoft.com/office/drawing/2014/main" val="362921204"/>
                    </a:ext>
                  </a:extLst>
                </a:gridCol>
                <a:gridCol w="1543277">
                  <a:extLst>
                    <a:ext uri="{9D8B030D-6E8A-4147-A177-3AD203B41FA5}">
                      <a16:colId xmlns:a16="http://schemas.microsoft.com/office/drawing/2014/main" val="1709695851"/>
                    </a:ext>
                  </a:extLst>
                </a:gridCol>
                <a:gridCol w="4451677">
                  <a:extLst>
                    <a:ext uri="{9D8B030D-6E8A-4147-A177-3AD203B41FA5}">
                      <a16:colId xmlns:a16="http://schemas.microsoft.com/office/drawing/2014/main" val="4130477282"/>
                    </a:ext>
                  </a:extLst>
                </a:gridCol>
                <a:gridCol w="4430734">
                  <a:extLst>
                    <a:ext uri="{9D8B030D-6E8A-4147-A177-3AD203B41FA5}">
                      <a16:colId xmlns:a16="http://schemas.microsoft.com/office/drawing/2014/main" val="3623680982"/>
                    </a:ext>
                  </a:extLst>
                </a:gridCol>
              </a:tblGrid>
              <a:tr h="304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STRAND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    GRADE 10- SUB STRANDS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en-GB" sz="1800" b="1" dirty="0">
                          <a:effectLst/>
                          <a:latin typeface="Cambria (Body)"/>
                        </a:rPr>
                        <a:t>GRADE 11-  SUB STRANDS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857155557"/>
                  </a:ext>
                </a:extLst>
              </a:tr>
              <a:tr h="30336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>
                          <a:effectLst/>
                        </a:rPr>
                        <a:t>1.0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Citizenship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1.1 Concept of CSL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1.1 Civic Dialogue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1486293526"/>
                  </a:ext>
                </a:extLst>
              </a:tr>
              <a:tr h="531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1.2 Community Needs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1.2 Advocacy in the Community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93182980"/>
                  </a:ext>
                </a:extLst>
              </a:tr>
              <a:tr h="531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1.3 Leadership Development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1.3 Leadership Development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2900915091"/>
                  </a:ext>
                </a:extLst>
              </a:tr>
              <a:tr h="4612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1.4 Intercultural </a:t>
                      </a:r>
                      <a:r>
                        <a:rPr lang="en-GB" sz="1800" b="1" dirty="0"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C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ompetence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1.4 Intercultural Competence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4215566712"/>
                  </a:ext>
                </a:extLst>
              </a:tr>
              <a:tr h="30336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2.0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>
                          <a:effectLst/>
                        </a:rPr>
                        <a:t>Life Skills Education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2.1 Self-Awareness in the Community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2.1 Nurturing Empathy          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553034802"/>
                  </a:ext>
                </a:extLst>
              </a:tr>
              <a:tr h="3033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2.2 Conflict Resolution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2.2 Negotiation Skills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4178997517"/>
                  </a:ext>
                </a:extLst>
              </a:tr>
              <a:tr h="3033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2.3 Responsible Decision Making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2.3 Building Consensus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537803430"/>
                  </a:ext>
                </a:extLst>
              </a:tr>
              <a:tr h="5317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3.0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Action Research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3.1 Introduction to Action Research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3.1 Problem Identification Process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945544045"/>
                  </a:ext>
                </a:extLst>
              </a:tr>
              <a:tr h="373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3.2 Problem Identification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219835" algn="l"/>
                        </a:tabLst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3.2 Implementation and Reflection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972053135"/>
                  </a:ext>
                </a:extLst>
              </a:tr>
              <a:tr h="61974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3.3 Designing and Implementing an Intervention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219835" algn="l"/>
                        </a:tabLst>
                      </a:pPr>
                      <a:r>
                        <a:rPr lang="en-US" sz="1800" b="1" dirty="0"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------</a:t>
                      </a: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19298967"/>
                  </a:ext>
                </a:extLst>
              </a:tr>
              <a:tr h="6197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4.0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</a:rPr>
                        <a:t>Social Entrepreneurship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4.1 Introduction to Social Entrepreneurship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4.1 Social Enterprise Development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393282827"/>
                  </a:ext>
                </a:extLst>
              </a:tr>
              <a:tr h="531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4.2 Opportunity Identification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4.2 Social Enterprise Promotion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2075858247"/>
                  </a:ext>
                </a:extLst>
              </a:tr>
              <a:tr h="531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4.3 Social Enterprise Planning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Cambria (Body)"/>
                        </a:rPr>
                        <a:t>4.3 Social Enterprise Management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2402055572"/>
                  </a:ext>
                </a:extLst>
              </a:tr>
              <a:tr h="531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637" marR="62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mbria (Body)"/>
                          <a:ea typeface="Calibri" panose="020F0502020204030204" pitchFamily="34" charset="0"/>
                        </a:rPr>
                        <a:t>4.3 Resource Mobilisation </a:t>
                      </a:r>
                      <a:endParaRPr lang="en-US" sz="1800" b="1" dirty="0">
                        <a:effectLst/>
                        <a:latin typeface="Cambria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-----</a:t>
                      </a:r>
                    </a:p>
                  </a:txBody>
                  <a:tcPr marL="62637" marR="62637" marT="0" marB="0"/>
                </a:tc>
                <a:extLst>
                  <a:ext uri="{0D108BD9-81ED-4DB2-BD59-A6C34878D82A}">
                    <a16:rowId xmlns:a16="http://schemas.microsoft.com/office/drawing/2014/main" val="258127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72513"/>
      </p:ext>
    </p:extLst>
  </p:cSld>
  <p:clrMapOvr>
    <a:masterClrMapping/>
  </p:clrMapOvr>
</p:sld>
</file>

<file path=ppt/theme/theme1.xml><?xml version="1.0" encoding="utf-8"?>
<a:theme xmlns:a="http://schemas.openxmlformats.org/drawingml/2006/main" name="KICD Bra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CD Branding" id="{16FF5447-A04B-401F-84CE-5CF90605C9BB}" vid="{72E1B81C-08FA-4E35-A360-2E2C1B2FA31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826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MS Gothic</vt:lpstr>
      <vt:lpstr>MS Mincho</vt:lpstr>
      <vt:lpstr>Agency FB</vt:lpstr>
      <vt:lpstr>Algerian</vt:lpstr>
      <vt:lpstr>Arial</vt:lpstr>
      <vt:lpstr>Arial Narrow</vt:lpstr>
      <vt:lpstr>Arial Unicode MS</vt:lpstr>
      <vt:lpstr>Calibri</vt:lpstr>
      <vt:lpstr>Calibri Light</vt:lpstr>
      <vt:lpstr>Cambria</vt:lpstr>
      <vt:lpstr>Cambria (Body)</vt:lpstr>
      <vt:lpstr>Times New Roman</vt:lpstr>
      <vt:lpstr>KICD Branding</vt:lpstr>
      <vt:lpstr>1_Office Theme</vt:lpstr>
      <vt:lpstr>PowerPoint Presentation</vt:lpstr>
      <vt:lpstr>PowerPoint Presentation</vt:lpstr>
      <vt:lpstr>PowerPoint Presentation</vt:lpstr>
      <vt:lpstr>PowerPoint Presentation</vt:lpstr>
      <vt:lpstr>Principles of CSL in Basic Education     .      </vt:lpstr>
      <vt:lpstr>               IMPLEMENTATION OF CSL  </vt:lpstr>
      <vt:lpstr>           CONTINUED….</vt:lpstr>
      <vt:lpstr>PowerPoint Presentation</vt:lpstr>
      <vt:lpstr>STRANDS &amp; SUB STRANDS IN CSL</vt:lpstr>
      <vt:lpstr>Skills &amp; Competencies in CSL: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wambugu</dc:creator>
  <cp:lastModifiedBy>maxwell kimachui</cp:lastModifiedBy>
  <cp:revision>18</cp:revision>
  <dcterms:created xsi:type="dcterms:W3CDTF">2022-04-19T09:50:51Z</dcterms:created>
  <dcterms:modified xsi:type="dcterms:W3CDTF">2025-08-01T20:11:51Z</dcterms:modified>
</cp:coreProperties>
</file>